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72" r:id="rId10"/>
    <p:sldId id="273" r:id="rId11"/>
    <p:sldId id="274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053"/>
    <p:restoredTop sz="81525"/>
  </p:normalViewPr>
  <p:slideViewPr>
    <p:cSldViewPr snapToGrid="0" snapToObjects="1">
      <p:cViewPr varScale="1">
        <p:scale>
          <a:sx n="101" d="100"/>
          <a:sy n="101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267B9-9431-1946-A472-DBC92A7C61C5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1C87D-D744-FF48-9B91-80C950FE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48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my</a:t>
            </a:r>
            <a:r>
              <a:rPr lang="en-US" baseline="0" dirty="0" smtClean="0"/>
              <a:t> name Leang Chaing and today I'm going to be talking to you about something that haunts me on a daily basis...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8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then </a:t>
            </a:r>
            <a:r>
              <a:rPr lang="en-US" dirty="0" err="1" smtClean="0"/>
              <a:t>vectorize</a:t>
            </a:r>
            <a:r>
              <a:rPr lang="en-US" dirty="0" smtClean="0"/>
              <a:t> the ingredients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48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calculate the cosine similarity between the ingredients</a:t>
            </a:r>
            <a:r>
              <a:rPr lang="en-US" baseline="0" dirty="0" smtClean="0"/>
              <a:t> for each recipe and the ingredients detected in the image to create the recommendation.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8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hone further into</a:t>
            </a:r>
            <a:r>
              <a:rPr lang="en-US" baseline="0" dirty="0" smtClean="0"/>
              <a:t> the CNN, I first tried using Fast R-CNN, a process designed for quick multiple object detection. I essentially took all the tagged food images and threw them into the model to train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97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got horrible results. It could only precisely detect 22% of the foods.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9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problem with Fast R-CNN is that while</a:t>
            </a:r>
            <a:r>
              <a:rPr lang="en-US" baseline="0" dirty="0" smtClean="0"/>
              <a:t> it’s a great generalized model,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needed someone more specialized to differentiate the nuances between kale and spinach. I decided to train my own food classification model using transfer learning. I took a model great at feature extraction, </a:t>
            </a:r>
            <a:r>
              <a:rPr lang="en-US" baseline="0" dirty="0" err="1" smtClean="0"/>
              <a:t>ResNet</a:t>
            </a:r>
            <a:r>
              <a:rPr lang="en-US" baseline="0" dirty="0" smtClean="0"/>
              <a:t> 18 and retrained it so that instead of detecting roses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07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could detect tomatoes. </a:t>
            </a:r>
          </a:p>
          <a:p>
            <a:endParaRPr lang="en-US" dirty="0" smtClean="0"/>
          </a:p>
          <a:p>
            <a:r>
              <a:rPr lang="en-US" dirty="0" smtClean="0"/>
              <a:t>With my own</a:t>
            </a:r>
            <a:r>
              <a:rPr lang="en-US" baseline="0" dirty="0" smtClean="0"/>
              <a:t> classification model, I could apply it to each ROI to determine the individual ingredient within the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3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r>
              <a:rPr lang="en-US" baseline="0" dirty="0" smtClean="0"/>
              <a:t> had a huge jump in performance. If you upload a picture of an apple to </a:t>
            </a:r>
            <a:r>
              <a:rPr lang="en-US" baseline="0" dirty="0" err="1" smtClean="0"/>
              <a:t>Cris.py</a:t>
            </a:r>
            <a:r>
              <a:rPr lang="en-US" baseline="0" dirty="0" smtClean="0"/>
              <a:t>, it can detect it accurate 93% of the time. When you give it a picture of something with multiple objects, it can detect about half of the food items precisely.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60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you’d like to learn more about </a:t>
            </a:r>
            <a:r>
              <a:rPr lang="en-US" dirty="0" err="1" smtClean="0"/>
              <a:t>Cris.py</a:t>
            </a:r>
            <a:r>
              <a:rPr lang="en-US" dirty="0" smtClean="0"/>
              <a:t> or would</a:t>
            </a:r>
            <a:r>
              <a:rPr lang="en-US" baseline="0" dirty="0" smtClean="0"/>
              <a:t> love to chat about food, please feel free to look at the code in my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or talk to me after presentations. Thanks and happy eating!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1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...What's for dinner? Imagine you got a little crazy at the farmer's</a:t>
            </a:r>
            <a:r>
              <a:rPr lang="en-US" baseline="0" dirty="0" smtClean="0"/>
              <a:t> market with buying produce or are trying to eat more vegetables and are tired of salads. What do you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5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created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Cris.py</a:t>
            </a:r>
            <a:r>
              <a:rPr lang="en-US" baseline="0" dirty="0" smtClean="0"/>
              <a:t> to help. </a:t>
            </a:r>
            <a:r>
              <a:rPr lang="en-US" baseline="0" dirty="0" err="1" smtClean="0"/>
              <a:t>Cris.py</a:t>
            </a:r>
            <a:r>
              <a:rPr lang="en-US" baseline="0" dirty="0" smtClean="0"/>
              <a:t> can identify up to 40 different food items in a picture </a:t>
            </a:r>
            <a:r>
              <a:rPr lang="mr-IN" baseline="0" dirty="0" smtClean="0"/>
              <a:t>–</a:t>
            </a:r>
            <a:r>
              <a:rPr lang="en-US" baseline="0" dirty="0" smtClean="0"/>
              <a:t> just upload an image of your fridge or food basket and choose your preferred method of cooking. The program will recommend a variety of recipes based off what you have on hand.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5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focused of healthy and fresh ingredients typically found in fridges because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they’re often the items people have most difficulty cooking. they’re also the most prone to waste. Over 50% of all produce in American is thrown out annually. This equates to 160 Billion dollars wasted.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Cris.py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empowers home chefs to cook any day of the week and minimizes the waste they generate.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0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build </a:t>
            </a:r>
            <a:r>
              <a:rPr lang="en-US" dirty="0" err="1" smtClean="0"/>
              <a:t>Cris.py</a:t>
            </a:r>
            <a:r>
              <a:rPr lang="en-US" dirty="0" smtClean="0"/>
              <a:t>,</a:t>
            </a:r>
            <a:r>
              <a:rPr lang="en-US" baseline="0" dirty="0" smtClean="0"/>
              <a:t> I scraped and tagged over 4k images from Google and over 5k recipes from </a:t>
            </a:r>
            <a:r>
              <a:rPr lang="en-US" baseline="0" dirty="0" err="1" smtClean="0"/>
              <a:t>SeriousEats</a:t>
            </a:r>
            <a:r>
              <a:rPr lang="en-US" baseline="0" dirty="0" smtClean="0"/>
              <a:t>, which personally, is my go-to resource,.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9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Cris.py</a:t>
            </a:r>
            <a:r>
              <a:rPr lang="en-US" baseline="0" dirty="0" smtClean="0"/>
              <a:t> work? When an image is uploaded, regions of interests (ROIs) are generated using selective search. These are areas in the picture that most likely have an object in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28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Excessive </a:t>
            </a:r>
            <a:r>
              <a:rPr lang="en-US" baseline="0" dirty="0" smtClean="0"/>
              <a:t>ROIs are filtered out using non-maxima suppression for efficiency sake.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79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baseline="0" dirty="0" smtClean="0"/>
              <a:t>remaining ROI is inputted into a convolutional neural net to classify the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03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recipe side, I extract the</a:t>
            </a:r>
            <a:r>
              <a:rPr lang="en-US" baseline="0" dirty="0" smtClean="0"/>
              <a:t> nouns and adjectives from the text and create bigrams and trigrams using genism </a:t>
            </a:r>
            <a:r>
              <a:rPr lang="en-US" baseline="0" dirty="0" err="1" smtClean="0"/>
              <a:t>phraser</a:t>
            </a:r>
            <a:r>
              <a:rPr lang="en-US" baseline="0" dirty="0" smtClean="0"/>
              <a:t>. After some cleaning, these are the ingredients for each recipe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61BF-2F7A-C343-B70D-46F3CD061D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7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6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8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45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2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24953-8AD4-EC40-9FC6-F7C93BE5B76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D230F-373F-B24C-91C1-7835ED17C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5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4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4.png"/><Relationship Id="rId8" Type="http://schemas.openxmlformats.org/officeDocument/2006/relationships/image" Target="../media/image13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hyperlink" Target="mailto:leang.chaing@gmail.com" TargetMode="External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tiff"/><Relationship Id="rId6" Type="http://schemas.openxmlformats.org/officeDocument/2006/relationships/image" Target="../media/image5.gif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CRIS.PY</a:t>
            </a:r>
            <a:endParaRPr lang="en-US" sz="7200" b="1" dirty="0">
              <a:solidFill>
                <a:srgbClr val="B05200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99605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>
                <a:solidFill>
                  <a:srgbClr val="B05200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Ingredient Object Detection &amp; </a:t>
            </a:r>
          </a:p>
          <a:p>
            <a:r>
              <a:rPr lang="en-US" sz="2800" dirty="0" smtClean="0">
                <a:solidFill>
                  <a:srgbClr val="B05200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Recipe Recommendation Engine</a:t>
            </a:r>
          </a:p>
          <a:p>
            <a:endParaRPr lang="en-US" sz="2800" dirty="0" smtClean="0">
              <a:solidFill>
                <a:srgbClr val="B05200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  <a:p>
            <a:r>
              <a:rPr lang="en-US" sz="2800" dirty="0" smtClean="0">
                <a:solidFill>
                  <a:srgbClr val="B05200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Leang Chaing</a:t>
            </a:r>
            <a:endParaRPr lang="en-US" sz="2800" dirty="0">
              <a:solidFill>
                <a:srgbClr val="B05200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925" y="4395537"/>
            <a:ext cx="1392359" cy="1392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394" y="4395538"/>
            <a:ext cx="1392359" cy="1392359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71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9"/>
    </mc:Choice>
    <mc:Fallback>
      <p:transition spd="slow" advTm="852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7" y="0"/>
            <a:ext cx="1220005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907" y="23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1390" y="603995"/>
            <a:ext cx="9609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The Special Sauce</a:t>
            </a:r>
            <a:endParaRPr lang="en-US" sz="4800" b="1" dirty="0">
              <a:solidFill>
                <a:srgbClr val="B05200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728" y="1434992"/>
            <a:ext cx="3050447" cy="1128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032" y="3115139"/>
            <a:ext cx="3055143" cy="165588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129872" y="2726564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7510" y="1546305"/>
            <a:ext cx="1556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Selective Search: ROIs Calculated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510" y="3609499"/>
            <a:ext cx="155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NMS: ROIs Minimized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032" y="5431560"/>
            <a:ext cx="3114472" cy="10620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7510" y="5639411"/>
            <a:ext cx="155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CNN: ROIs Classified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129872" y="5047844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820043" y="1463286"/>
            <a:ext cx="242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Nouns &amp; Adjectives Extracted using NLP. Bigrams &amp; Trigrams generated. 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20043" y="3221788"/>
            <a:ext cx="2099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Ingredients </a:t>
            </a:r>
            <a:r>
              <a:rPr lang="en-US" b="1" dirty="0" err="1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vectorized</a:t>
            </a:r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 &amp; plotted out per recipe 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8191586" y="2950079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888" y="3243210"/>
            <a:ext cx="2241375" cy="11574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1434992"/>
            <a:ext cx="2235201" cy="13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9"/>
    </mc:Choice>
    <mc:Fallback>
      <p:transition spd="slow" advTm="562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7" y="0"/>
            <a:ext cx="1220005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907" y="23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1390" y="603995"/>
            <a:ext cx="9609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The Special Sauce</a:t>
            </a:r>
            <a:endParaRPr lang="en-US" sz="4800" b="1" dirty="0">
              <a:solidFill>
                <a:srgbClr val="B05200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728" y="1434992"/>
            <a:ext cx="3050447" cy="1128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032" y="3115139"/>
            <a:ext cx="3055143" cy="165588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129872" y="2726564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7510" y="1546305"/>
            <a:ext cx="1556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Selective Search: ROIs Calculated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510" y="3609499"/>
            <a:ext cx="155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NMS: ROIs Minimized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032" y="5431560"/>
            <a:ext cx="3114472" cy="10620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7510" y="5639411"/>
            <a:ext cx="155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CNN: ROIs Classified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129872" y="5047844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820043" y="1463286"/>
            <a:ext cx="242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Nouns &amp; Adjectives Extracted using NLP. Bigrams &amp; Trigrams generated. 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20043" y="3221788"/>
            <a:ext cx="2099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Ingredients </a:t>
            </a:r>
            <a:r>
              <a:rPr lang="en-US" b="1" dirty="0" err="1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vectorized</a:t>
            </a:r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 &amp; plotted out per recipe 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8191586" y="2950079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888" y="3243210"/>
            <a:ext cx="2241375" cy="115748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820043" y="5271359"/>
            <a:ext cx="2204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Cosine similarity calculated to generate recs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8173444" y="4586476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467350" y="5639411"/>
            <a:ext cx="1257300" cy="70787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1434992"/>
            <a:ext cx="2235201" cy="13724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594" y="4995770"/>
            <a:ext cx="1557961" cy="15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8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1"/>
    </mc:Choice>
    <mc:Fallback>
      <p:transition spd="slow" advTm="1371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" y="0"/>
            <a:ext cx="12181992" cy="68579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927" y="23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1390" y="603995"/>
            <a:ext cx="9609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Cris.py</a:t>
            </a:r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 1.0 </a:t>
            </a:r>
            <a:r>
              <a:rPr lang="mr-IN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–</a:t>
            </a:r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 Fast R-CNN</a:t>
            </a:r>
            <a:endParaRPr lang="en-US" sz="4800" b="1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042" y="2038987"/>
            <a:ext cx="4045296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0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15"/>
    </mc:Choice>
    <mc:Fallback>
      <p:transition spd="slow" advTm="2081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8" y="0"/>
            <a:ext cx="12181992" cy="68579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08" y="23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1390" y="603995"/>
            <a:ext cx="9609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Cris.py</a:t>
            </a:r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 1.0 </a:t>
            </a:r>
            <a:r>
              <a:rPr lang="mr-IN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–</a:t>
            </a:r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 Fast R-CNN</a:t>
            </a:r>
            <a:endParaRPr lang="en-US" sz="4800" b="1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7536" y="2924127"/>
            <a:ext cx="4552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25% </a:t>
            </a:r>
            <a:r>
              <a:rPr lang="en-US" sz="2800" dirty="0" err="1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Jaccard</a:t>
            </a:r>
            <a:r>
              <a:rPr lang="en-US" sz="2800" dirty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 Similarity </a:t>
            </a:r>
          </a:p>
          <a:p>
            <a:endParaRPr lang="en-US" sz="2800" dirty="0" smtClean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22% Mean Precision Score across all categories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042" y="2038987"/>
            <a:ext cx="4045296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4"/>
    </mc:Choice>
    <mc:Fallback>
      <p:transition spd="slow" advTm="878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6" y="0"/>
            <a:ext cx="12185304" cy="68579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853" y="23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99111" y="2620488"/>
            <a:ext cx="450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Create own food image classification model using transfer learning</a:t>
            </a:r>
          </a:p>
          <a:p>
            <a:endParaRPr lang="en-US" sz="2800" dirty="0" smtClean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Apply model to each ROI and aggregate classes within each photo</a:t>
            </a:r>
            <a:endParaRPr lang="en-US" sz="2800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220" y="2932509"/>
            <a:ext cx="2752724" cy="2012065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10" name="TextBox 9"/>
          <p:cNvSpPr txBox="1"/>
          <p:nvPr/>
        </p:nvSpPr>
        <p:spPr>
          <a:xfrm>
            <a:off x="1291390" y="603995"/>
            <a:ext cx="9609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Cris.py</a:t>
            </a:r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 2.0: Transfer Learning using CNTK &amp; </a:t>
            </a:r>
            <a:r>
              <a:rPr lang="en-US" sz="4800" b="1" dirty="0" err="1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ResNet</a:t>
            </a:r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 18</a:t>
            </a:r>
            <a:endParaRPr lang="en-US" sz="4800" b="1" dirty="0"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9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20"/>
    </mc:Choice>
    <mc:Fallback>
      <p:transition spd="slow" advTm="3302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6" y="0"/>
            <a:ext cx="12185304" cy="68579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96" y="23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1390" y="603995"/>
            <a:ext cx="9609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Cris.py</a:t>
            </a:r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 2.0: Transfer Learning using CNTK &amp; </a:t>
            </a:r>
            <a:r>
              <a:rPr lang="en-US" sz="4800" b="1" dirty="0" err="1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ResNet</a:t>
            </a:r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 18</a:t>
            </a:r>
            <a:endParaRPr lang="en-US" sz="4800" b="1" dirty="0"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220" y="2932509"/>
            <a:ext cx="2752724" cy="2012065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18" name="TextBox 17"/>
          <p:cNvSpPr txBox="1"/>
          <p:nvPr/>
        </p:nvSpPr>
        <p:spPr>
          <a:xfrm>
            <a:off x="899111" y="2620488"/>
            <a:ext cx="45015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Create own food image classification model using transfer learning</a:t>
            </a:r>
          </a:p>
          <a:p>
            <a:endParaRPr lang="en-US" sz="2800" dirty="0" smtClean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Apply model to each ROI and aggregate classes within each photo</a:t>
            </a:r>
            <a:endParaRPr lang="en-US" sz="2800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8140" y="2932509"/>
            <a:ext cx="2681287" cy="20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49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88"/>
    </mc:Choice>
    <mc:Fallback>
      <p:transition spd="slow" advTm="1198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2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324" y="1845986"/>
            <a:ext cx="3604341" cy="4351338"/>
          </a:xfrm>
        </p:spPr>
        <p:txBody>
          <a:bodyPr/>
          <a:lstStyle/>
          <a:p>
            <a:pPr>
              <a:buFont typeface="Wingdings" charset="2"/>
              <a:buChar char="ü"/>
            </a:pPr>
            <a:endParaRPr lang="en-US" dirty="0" smtClean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93.4% </a:t>
            </a:r>
            <a:r>
              <a:rPr lang="en-US" dirty="0" err="1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Jaccard</a:t>
            </a:r>
            <a:r>
              <a:rPr lang="en-US" dirty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 Similarity for image classification </a:t>
            </a:r>
          </a:p>
          <a:p>
            <a:pPr>
              <a:buFont typeface="Wingdings" charset="2"/>
              <a:buChar char="ü"/>
            </a:pPr>
            <a:endParaRPr lang="en-US" dirty="0" smtClean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51% Mean Precision Rate for object detection </a:t>
            </a:r>
          </a:p>
          <a:p>
            <a:pPr>
              <a:buFont typeface="Wingdings" charset="2"/>
              <a:buChar char="ü"/>
            </a:pPr>
            <a:endParaRPr lang="en-US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  <a:p>
            <a:pPr>
              <a:buFont typeface="Wingdings" charset="2"/>
              <a:buChar char="ü"/>
            </a:pPr>
            <a:endParaRPr lang="en-US" dirty="0" smtClean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  <a:p>
            <a:endParaRPr lang="en-US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1390" y="603995"/>
            <a:ext cx="9609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Cris.py</a:t>
            </a:r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 2.0 </a:t>
            </a:r>
            <a:r>
              <a:rPr lang="mr-IN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–</a:t>
            </a:r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 Transfer Learning</a:t>
            </a:r>
            <a:endParaRPr lang="en-US" sz="4800" b="1" dirty="0"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1783519"/>
            <a:ext cx="7095993" cy="47259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64"/>
    </mc:Choice>
    <mc:Fallback>
      <p:transition spd="slow" advTm="2086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53" y="-1"/>
            <a:ext cx="10287000" cy="66651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25"/>
            <a:ext cx="762000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043454" y="948811"/>
            <a:ext cx="6305244" cy="3046988"/>
            <a:chOff x="1043454" y="2020373"/>
            <a:chExt cx="6305244" cy="3046988"/>
          </a:xfrm>
        </p:grpSpPr>
        <p:sp>
          <p:nvSpPr>
            <p:cNvPr id="5" name="TextBox 4"/>
            <p:cNvSpPr txBox="1"/>
            <p:nvPr/>
          </p:nvSpPr>
          <p:spPr>
            <a:xfrm>
              <a:off x="1822388" y="2020373"/>
              <a:ext cx="552631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b="1" dirty="0" smtClean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endParaRPr>
            </a:p>
            <a:p>
              <a:r>
                <a:rPr lang="en-US" sz="3200" b="1" dirty="0" smtClean="0">
                  <a:solidFill>
                    <a:schemeClr val="bg1"/>
                  </a:solidFill>
                  <a:latin typeface="Damascus" charset="-78"/>
                  <a:ea typeface="Damascus" charset="-78"/>
                  <a:cs typeface="Damascus" charset="-78"/>
                  <a:hlinkClick r:id="rId4"/>
                </a:rPr>
                <a:t>leang.chaing@gmail.com</a:t>
              </a:r>
              <a:endParaRPr lang="en-US" sz="3200" b="1" dirty="0" smtClean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endParaRPr>
            </a:p>
            <a:p>
              <a:endParaRPr lang="en-US" sz="3200" b="1" dirty="0" smtClean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endParaRPr>
            </a:p>
            <a:p>
              <a:r>
                <a:rPr lang="en-US" sz="3200" b="1" dirty="0" err="1" smtClean="0">
                  <a:solidFill>
                    <a:schemeClr val="bg1"/>
                  </a:solidFill>
                  <a:latin typeface="Damascus" charset="-78"/>
                  <a:ea typeface="Damascus" charset="-78"/>
                  <a:cs typeface="Damascus" charset="-78"/>
                </a:rPr>
                <a:t>linkedin.com</a:t>
              </a:r>
              <a:r>
                <a:rPr lang="en-US" sz="3200" b="1" dirty="0" smtClean="0">
                  <a:solidFill>
                    <a:schemeClr val="bg1"/>
                  </a:solidFill>
                  <a:latin typeface="Damascus" charset="-78"/>
                  <a:ea typeface="Damascus" charset="-78"/>
                  <a:cs typeface="Damascus" charset="-78"/>
                </a:rPr>
                <a:t>/in/</a:t>
              </a:r>
              <a:r>
                <a:rPr lang="en-US" sz="3200" b="1" dirty="0" err="1" smtClean="0">
                  <a:solidFill>
                    <a:schemeClr val="bg1"/>
                  </a:solidFill>
                  <a:latin typeface="Damascus" charset="-78"/>
                  <a:ea typeface="Damascus" charset="-78"/>
                  <a:cs typeface="Damascus" charset="-78"/>
                </a:rPr>
                <a:t>leang-chaing</a:t>
              </a:r>
              <a:r>
                <a:rPr lang="en-US" sz="3200" b="1" dirty="0" smtClean="0">
                  <a:solidFill>
                    <a:schemeClr val="bg1"/>
                  </a:solidFill>
                  <a:latin typeface="Damascus" charset="-78"/>
                  <a:ea typeface="Damascus" charset="-78"/>
                  <a:cs typeface="Damascus" charset="-78"/>
                </a:rPr>
                <a:t>/</a:t>
              </a:r>
            </a:p>
            <a:p>
              <a:endParaRPr lang="en-US" sz="3200" b="1" dirty="0" smtClean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endParaRPr>
            </a:p>
            <a:p>
              <a:r>
                <a:rPr lang="en-US" sz="3200" b="1" dirty="0" err="1" smtClean="0">
                  <a:solidFill>
                    <a:schemeClr val="bg1"/>
                  </a:solidFill>
                  <a:latin typeface="Damascus" charset="-78"/>
                  <a:ea typeface="Damascus" charset="-78"/>
                  <a:cs typeface="Damascus" charset="-78"/>
                </a:rPr>
                <a:t>github.com</a:t>
              </a:r>
              <a:r>
                <a:rPr lang="en-US" sz="3200" b="1" dirty="0" smtClean="0">
                  <a:solidFill>
                    <a:schemeClr val="bg1"/>
                  </a:solidFill>
                  <a:latin typeface="Damascus" charset="-78"/>
                  <a:ea typeface="Damascus" charset="-78"/>
                  <a:cs typeface="Damascus" charset="-78"/>
                </a:rPr>
                <a:t>/</a:t>
              </a:r>
              <a:r>
                <a:rPr lang="en-US" sz="3200" b="1" dirty="0" err="1" smtClean="0">
                  <a:solidFill>
                    <a:schemeClr val="bg1"/>
                  </a:solidFill>
                  <a:latin typeface="Damascus" charset="-78"/>
                  <a:ea typeface="Damascus" charset="-78"/>
                  <a:cs typeface="Damascus" charset="-78"/>
                </a:rPr>
                <a:t>leangdamang</a:t>
              </a:r>
              <a:endParaRPr lang="en-US" sz="3200" b="1" dirty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0720" y="3527825"/>
              <a:ext cx="440366" cy="42264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3454" y="4428883"/>
              <a:ext cx="595424" cy="55289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"/>
          <a:stretch/>
        </p:blipFill>
        <p:spPr>
          <a:xfrm>
            <a:off x="7348698" y="0"/>
            <a:ext cx="4843302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040" y="1432972"/>
            <a:ext cx="484691" cy="4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44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7"/>
    </mc:Choice>
    <mc:Fallback>
      <p:transition spd="slow" advTm="10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"/>
            <a:ext cx="12188147" cy="68579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2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22570" y="2828823"/>
            <a:ext cx="7507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What’s for dinner? </a:t>
            </a:r>
            <a:endParaRPr lang="en-US" sz="7200" b="1" dirty="0">
              <a:solidFill>
                <a:srgbClr val="B05200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0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1"/>
    </mc:Choice>
    <mc:Fallback>
      <p:transition spd="slow" advTm="1062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0022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1" name="Rectangle 10"/>
          <p:cNvSpPr/>
          <p:nvPr/>
        </p:nvSpPr>
        <p:spPr>
          <a:xfrm>
            <a:off x="-3853" y="-2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91390" y="603995"/>
            <a:ext cx="9609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Cris.py</a:t>
            </a:r>
            <a:r>
              <a:rPr lang="en-US" sz="4800" b="1" dirty="0" smtClean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rPr>
              <a:t>:</a:t>
            </a:r>
            <a:r>
              <a:rPr lang="en-US" sz="4800" b="1" dirty="0" smtClean="0"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rPr>
              <a:t>Recipe Recommendations for Your Fridge</a:t>
            </a:r>
            <a:endParaRPr lang="en-US" sz="4800" b="1" dirty="0">
              <a:solidFill>
                <a:schemeClr val="bg1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81" y="2068634"/>
            <a:ext cx="7620000" cy="4292600"/>
          </a:xfrm>
          <a:prstGeom prst="rect">
            <a:avLst/>
          </a:prstGeom>
        </p:spPr>
      </p:pic>
      <p:pic>
        <p:nvPicPr>
          <p:cNvPr id="13" name="crispy_vid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97594" y="2041279"/>
            <a:ext cx="7735887" cy="4351338"/>
          </a:xfrm>
        </p:spPr>
      </p:pic>
      <p:sp>
        <p:nvSpPr>
          <p:cNvPr id="15" name="Rectangle 14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4" y="2041279"/>
            <a:ext cx="3263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9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57"/>
    </mc:Choice>
    <mc:Fallback>
      <p:transition spd="slow" advTm="22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41" objId="13"/>
        <p14:stopEvt time="22257" objId="1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0022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5" name="Rectangle 4"/>
          <p:cNvSpPr/>
          <p:nvPr/>
        </p:nvSpPr>
        <p:spPr>
          <a:xfrm>
            <a:off x="-3853" y="-2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9043" y="2661835"/>
            <a:ext cx="101987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Focus on </a:t>
            </a:r>
            <a:r>
              <a:rPr lang="en-US" sz="2400" dirty="0" smtClean="0">
                <a:solidFill>
                  <a:srgbClr val="B05200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healthy</a:t>
            </a:r>
            <a:r>
              <a:rPr lang="en-US" sz="2400" dirty="0" smtClean="0">
                <a:latin typeface="Plantagenet Cherokee" charset="0"/>
                <a:ea typeface="Plantagenet Cherokee" charset="0"/>
                <a:cs typeface="Plantagenet Cherokee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and</a:t>
            </a:r>
            <a:r>
              <a:rPr lang="en-US" sz="2400" dirty="0" smtClean="0">
                <a:latin typeface="Plantagenet Cherokee" charset="0"/>
                <a:ea typeface="Plantagenet Cherokee" charset="0"/>
                <a:cs typeface="Plantagenet Cherokee" charset="0"/>
              </a:rPr>
              <a:t> </a:t>
            </a:r>
            <a:r>
              <a:rPr lang="en-US" sz="2400" dirty="0" smtClean="0">
                <a:solidFill>
                  <a:srgbClr val="B05200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fresh</a:t>
            </a:r>
            <a:r>
              <a:rPr lang="en-US" sz="2400" dirty="0" smtClean="0">
                <a:latin typeface="Plantagenet Cherokee" charset="0"/>
                <a:ea typeface="Plantagenet Cherokee" charset="0"/>
                <a:cs typeface="Plantagenet Cherokee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ingredients found in the fridge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50% of all produce is thrown out in the US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$160 Billion Dollars wasted</a:t>
            </a:r>
          </a:p>
          <a:p>
            <a:pPr marL="342900" indent="-342900">
              <a:buFont typeface="Wingdings" charset="2"/>
              <a:buChar char="ü"/>
            </a:pPr>
            <a:endParaRPr lang="en-US" sz="2400" dirty="0" smtClean="0">
              <a:latin typeface="Plantagenet Cherokee" charset="0"/>
              <a:ea typeface="Plantagenet Cherokee" charset="0"/>
              <a:cs typeface="Plantagenet Cherokee" charset="0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Object detection algorithms automatically identify up to</a:t>
            </a:r>
            <a:r>
              <a:rPr lang="en-US" sz="2400" dirty="0" smtClean="0">
                <a:latin typeface="Plantagenet Cherokee" charset="0"/>
                <a:ea typeface="Plantagenet Cherokee" charset="0"/>
                <a:cs typeface="Plantagenet Cherokee" charset="0"/>
              </a:rPr>
              <a:t> </a:t>
            </a:r>
            <a:r>
              <a:rPr lang="en-US" sz="2400" dirty="0" smtClean="0">
                <a:solidFill>
                  <a:srgbClr val="B05200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40+ popular food ingredients</a:t>
            </a:r>
            <a:r>
              <a:rPr lang="en-US" sz="2400" dirty="0" smtClean="0">
                <a:latin typeface="Plantagenet Cherokee" charset="0"/>
                <a:ea typeface="Plantagenet Cherokee" charset="0"/>
                <a:cs typeface="Plantagenet Cherokee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from a single photo</a:t>
            </a:r>
          </a:p>
          <a:p>
            <a:pPr marL="342900" indent="-342900">
              <a:buFont typeface="Wingdings" charset="2"/>
              <a:buChar char="ü"/>
            </a:pPr>
            <a:endParaRPr lang="en-US" sz="2400" dirty="0">
              <a:latin typeface="Plantagenet Cherokee" charset="0"/>
              <a:ea typeface="Plantagenet Cherokee" charset="0"/>
              <a:cs typeface="Plantagenet Cherokee" charset="0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Result: </a:t>
            </a:r>
            <a:r>
              <a:rPr lang="en-US" sz="2400" dirty="0" smtClean="0">
                <a:solidFill>
                  <a:srgbClr val="B05200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6 recipe options </a:t>
            </a:r>
            <a:r>
              <a:rPr lang="en-US" sz="24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based off available ingredients &amp; preferred cooking method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91390" y="603995"/>
            <a:ext cx="9609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Cris.py</a:t>
            </a:r>
            <a:r>
              <a:rPr lang="en-US" sz="4800" b="1" dirty="0" smtClean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rPr>
              <a:t>:</a:t>
            </a:r>
            <a:r>
              <a:rPr lang="en-US" sz="4800" b="1" dirty="0" smtClean="0"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rPr>
              <a:t>Recipe Recommendations for Your Fridge</a:t>
            </a:r>
            <a:endParaRPr lang="en-US" sz="4800" b="1" dirty="0">
              <a:solidFill>
                <a:schemeClr val="bg1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234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88"/>
    </mc:Choice>
    <mc:Fallback>
      <p:transition spd="slow" advTm="2708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" y="23"/>
            <a:ext cx="12192038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853" y="-2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1390" y="603995"/>
            <a:ext cx="9609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Data Sources</a:t>
            </a:r>
            <a:endParaRPr lang="en-US" sz="4800" b="1" dirty="0">
              <a:solidFill>
                <a:srgbClr val="B05200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6616" y="1814398"/>
            <a:ext cx="101987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4,300+ images scraped from Google Images of 43 ingredient categories and stock fridge pictures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Images tagged and classified with </a:t>
            </a:r>
            <a:r>
              <a:rPr lang="en-US" sz="3200" dirty="0" err="1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VoTT</a:t>
            </a:r>
            <a:endParaRPr lang="en-US" sz="3200" dirty="0" smtClean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  <a:p>
            <a:pPr marL="342900" indent="-342900"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5,000+ unique recipes scraped from </a:t>
            </a:r>
            <a:r>
              <a:rPr lang="en-US" sz="3200" dirty="0" err="1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SeriousEats.com</a:t>
            </a:r>
            <a:endParaRPr lang="en-US" sz="3200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0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1"/>
    </mc:Choice>
    <mc:Fallback>
      <p:transition spd="slow" advTm="1206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7" y="0"/>
            <a:ext cx="1220005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3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1390" y="603995"/>
            <a:ext cx="9609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The Special Sauce</a:t>
            </a:r>
            <a:endParaRPr lang="en-US" sz="4800" b="1" dirty="0">
              <a:solidFill>
                <a:srgbClr val="B05200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728" y="1434992"/>
            <a:ext cx="3050447" cy="11284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510" y="1546305"/>
            <a:ext cx="1556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Selective Search: ROIs Calculated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0"/>
    </mc:Choice>
    <mc:Fallback>
      <p:transition spd="slow" advTm="931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7" y="0"/>
            <a:ext cx="1220005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907" y="-2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1390" y="603995"/>
            <a:ext cx="9609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The Special Sauce</a:t>
            </a:r>
            <a:endParaRPr lang="en-US" sz="4800" b="1" dirty="0">
              <a:solidFill>
                <a:srgbClr val="B05200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728" y="1434992"/>
            <a:ext cx="3050447" cy="1128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032" y="3115139"/>
            <a:ext cx="3055143" cy="165588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129872" y="2726564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7510" y="1546305"/>
            <a:ext cx="1556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Selective Search: ROIs Calculated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510" y="3609499"/>
            <a:ext cx="155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NMS: ROIs Minimized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90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8"/>
    </mc:Choice>
    <mc:Fallback>
      <p:transition spd="slow" advTm="677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7" y="0"/>
            <a:ext cx="1220005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907" y="23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1390" y="603995"/>
            <a:ext cx="9609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The Special Sauce</a:t>
            </a:r>
            <a:endParaRPr lang="en-US" sz="4800" b="1" dirty="0">
              <a:solidFill>
                <a:srgbClr val="B05200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728" y="1434992"/>
            <a:ext cx="3050447" cy="1128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032" y="3115139"/>
            <a:ext cx="3055143" cy="165588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129872" y="2726564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7510" y="1546305"/>
            <a:ext cx="1556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Selective Search: ROIs Calculated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510" y="3609499"/>
            <a:ext cx="155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NMS: ROIs Minimized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032" y="5431560"/>
            <a:ext cx="3114472" cy="10620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7510" y="5639411"/>
            <a:ext cx="155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CNN: ROIs Classified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129872" y="5047844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72"/>
    </mc:Choice>
    <mc:Fallback>
      <p:transition spd="slow" advTm="101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7" y="0"/>
            <a:ext cx="1220005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907" y="23"/>
            <a:ext cx="12192000" cy="685797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1390" y="603995"/>
            <a:ext cx="9609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B05200"/>
                </a:solidFill>
                <a:latin typeface="Damascus" charset="-78"/>
                <a:ea typeface="Damascus" charset="-78"/>
                <a:cs typeface="Damascus" charset="-78"/>
              </a:rPr>
              <a:t>The Special Sauce</a:t>
            </a:r>
            <a:endParaRPr lang="en-US" sz="4800" b="1" dirty="0">
              <a:solidFill>
                <a:srgbClr val="B05200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728" y="1434992"/>
            <a:ext cx="3050447" cy="1128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032" y="3115139"/>
            <a:ext cx="3055143" cy="165588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129872" y="2726564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7510" y="1546305"/>
            <a:ext cx="1556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Selective Search: ROIs Calculated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510" y="3609499"/>
            <a:ext cx="155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NMS: ROIs Minimized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032" y="5431560"/>
            <a:ext cx="3114472" cy="10620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7510" y="5639411"/>
            <a:ext cx="155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CNN: ROIs Classified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129872" y="5047844"/>
            <a:ext cx="241978" cy="22351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820043" y="1463286"/>
            <a:ext cx="242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lantagenet Cherokee" charset="0"/>
                <a:ea typeface="Plantagenet Cherokee" charset="0"/>
                <a:cs typeface="Plantagenet Cherokee" charset="0"/>
              </a:rPr>
              <a:t>Nouns &amp; Adjectives Extracted using NLP. Bigrams &amp; Trigrams generated. </a:t>
            </a:r>
            <a:endParaRPr lang="en-US" b="1" dirty="0">
              <a:solidFill>
                <a:schemeClr val="bg1"/>
              </a:solidFill>
              <a:latin typeface="Plantagenet Cherokee" charset="0"/>
              <a:ea typeface="Plantagenet Cherokee" charset="0"/>
              <a:cs typeface="Plantagenet Cherokee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6665143"/>
            <a:ext cx="12188147" cy="192832"/>
          </a:xfrm>
          <a:prstGeom prst="rect">
            <a:avLst/>
          </a:prstGeom>
          <a:solidFill>
            <a:srgbClr val="B05200"/>
          </a:solidFill>
          <a:ln>
            <a:solidFill>
              <a:srgbClr val="B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1434992"/>
            <a:ext cx="2235201" cy="13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06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12"/>
    </mc:Choice>
    <mc:Fallback>
      <p:transition spd="slow" advTm="17012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5339</TotalTime>
  <Words>950</Words>
  <Application>Microsoft Macintosh PowerPoint</Application>
  <PresentationFormat>Widescreen</PresentationFormat>
  <Paragraphs>110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Calibri Light</vt:lpstr>
      <vt:lpstr>Damascus</vt:lpstr>
      <vt:lpstr>Mangal</vt:lpstr>
      <vt:lpstr>Plantagenet Cherokee</vt:lpstr>
      <vt:lpstr>Wingdings</vt:lpstr>
      <vt:lpstr>Arial</vt:lpstr>
      <vt:lpstr>Office Theme</vt:lpstr>
      <vt:lpstr>CRIS.PY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CRIS.PY</dc:title>
  <dc:creator>Leang Chaing</dc:creator>
  <cp:lastModifiedBy>Leang Chaing</cp:lastModifiedBy>
  <cp:revision>31</cp:revision>
  <cp:lastPrinted>2017-09-13T22:10:57Z</cp:lastPrinted>
  <dcterms:created xsi:type="dcterms:W3CDTF">2017-09-13T21:28:35Z</dcterms:created>
  <dcterms:modified xsi:type="dcterms:W3CDTF">2017-09-17T14:31:50Z</dcterms:modified>
</cp:coreProperties>
</file>